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99" r:id="rId3"/>
    <p:sldId id="337" r:id="rId4"/>
    <p:sldId id="339" r:id="rId5"/>
    <p:sldId id="300" r:id="rId6"/>
    <p:sldId id="331" r:id="rId7"/>
    <p:sldId id="332" r:id="rId8"/>
    <p:sldId id="330" r:id="rId9"/>
    <p:sldId id="340" r:id="rId10"/>
    <p:sldId id="301" r:id="rId11"/>
    <p:sldId id="343" r:id="rId12"/>
    <p:sldId id="344" r:id="rId13"/>
    <p:sldId id="345" r:id="rId14"/>
    <p:sldId id="346" r:id="rId15"/>
    <p:sldId id="347" r:id="rId16"/>
    <p:sldId id="333" r:id="rId17"/>
    <p:sldId id="334" r:id="rId18"/>
    <p:sldId id="341" r:id="rId19"/>
    <p:sldId id="302" r:id="rId20"/>
    <p:sldId id="329" r:id="rId21"/>
    <p:sldId id="348" r:id="rId22"/>
    <p:sldId id="303" r:id="rId23"/>
    <p:sldId id="306" r:id="rId24"/>
    <p:sldId id="308" r:id="rId25"/>
    <p:sldId id="309" r:id="rId26"/>
    <p:sldId id="310" r:id="rId27"/>
    <p:sldId id="311" r:id="rId28"/>
    <p:sldId id="312" r:id="rId29"/>
    <p:sldId id="307" r:id="rId30"/>
    <p:sldId id="314" r:id="rId31"/>
    <p:sldId id="313" r:id="rId32"/>
    <p:sldId id="315" r:id="rId33"/>
    <p:sldId id="342" r:id="rId34"/>
    <p:sldId id="316" r:id="rId35"/>
    <p:sldId id="317" r:id="rId36"/>
    <p:sldId id="335" r:id="rId37"/>
    <p:sldId id="304" r:id="rId38"/>
    <p:sldId id="318" r:id="rId39"/>
    <p:sldId id="319" r:id="rId40"/>
    <p:sldId id="336" r:id="rId41"/>
    <p:sldId id="320" r:id="rId42"/>
    <p:sldId id="321" r:id="rId43"/>
    <p:sldId id="322" r:id="rId44"/>
    <p:sldId id="323" r:id="rId45"/>
    <p:sldId id="26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908" autoAdjust="0"/>
  </p:normalViewPr>
  <p:slideViewPr>
    <p:cSldViewPr snapToGrid="0">
      <p:cViewPr>
        <p:scale>
          <a:sx n="75" d="100"/>
          <a:sy n="75" d="100"/>
        </p:scale>
        <p:origin x="1133" y="10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13:41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13:41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13:41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13:41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13:41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13:41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13:41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13:41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13:41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13:41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249106" y="6354246"/>
            <a:ext cx="56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Műveletek ismétlése.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Model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Builder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1. – modell készítése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Műveletek ismétlése.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1. – modell készítése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Térinformatika az energiatervezésben</a:t>
            </a:r>
          </a:p>
          <a:p>
            <a:r>
              <a:rPr lang="hu-HU"/>
              <a:t>2026.04.28.</a:t>
            </a:r>
          </a:p>
          <a:p>
            <a:r>
              <a:rPr lang="hu-HU" noProof="0"/>
              <a:t>Bede-Fazekas </a:t>
            </a:r>
            <a:r>
              <a:rPr lang="hu-HU" noProof="0" dirty="0"/>
              <a:t>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bármilyen eszközt lehet kötegelten indítani</a:t>
            </a:r>
          </a:p>
          <a:p>
            <a:r>
              <a:rPr lang="hu-HU" dirty="0"/>
              <a:t>jobb klikk az eszköz nevére &gt; Batch…</a:t>
            </a:r>
          </a:p>
          <a:p>
            <a:r>
              <a:rPr lang="hu-HU" dirty="0"/>
              <a:t>kicsit fapados</a:t>
            </a:r>
          </a:p>
          <a:p>
            <a:pPr lvl="1"/>
            <a:r>
              <a:rPr lang="hu-HU" dirty="0"/>
              <a:t>pl. kimeneti fájlok nevét nem lehet a többi paraméterből generálni (vs. QGIS)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6C6CB-F29B-04A9-8A47-A06A70A6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25160C-A0FA-7093-1C07-057952B5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531B4A-0C40-8A88-AD42-C7EFC73C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5A3FC5-8032-366C-7C46-6DF5A494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27442D-4E6D-5D64-C0A0-B6F56DD4AC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E87A1120-6FDE-A536-8374-0452565F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8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100C-7FFA-5857-25CB-ECF4B575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40E556-C9A9-5E21-20D5-23E874D2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C43A73-E2DB-F187-B0DA-66922E39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40D17A-AD70-2CEB-3C98-57C56C6C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5CDAE4D-B01D-3A5F-C0E3-EE3DB4ADF5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A7B8580B-F4CB-CF7B-87AE-BB4231F4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F9FC85A9-F347-C4D3-6015-E21962C2204F}"/>
              </a:ext>
            </a:extLst>
          </p:cNvPr>
          <p:cNvSpPr/>
          <p:nvPr/>
        </p:nvSpPr>
        <p:spPr>
          <a:xfrm>
            <a:off x="6677025" y="1243012"/>
            <a:ext cx="4757738" cy="95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87EF8-0CA0-BB6E-ACDB-3D61F9D00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02D9D7-B669-577F-C8A7-49C41DFB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3BA92D-BF41-528E-3554-47A556D8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2B401D-6806-67C1-18B7-72637E24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3D090F5-4620-4DC8-3899-7D852473F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7B5AC209-CA99-B57F-FE0C-CD98A2C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865FCB98-951D-4A74-9E39-DC63343BAE56}"/>
              </a:ext>
            </a:extLst>
          </p:cNvPr>
          <p:cNvSpPr/>
          <p:nvPr/>
        </p:nvSpPr>
        <p:spPr>
          <a:xfrm>
            <a:off x="9207499" y="1066800"/>
            <a:ext cx="838201" cy="4508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4C391-EC4B-3DC0-2509-9A445775D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91161C-C013-32B2-8400-55F413CB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D2FC63-E580-E6BF-6241-EA03F229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>
                <a:solidFill>
                  <a:srgbClr val="FF0000"/>
                </a:solidFill>
              </a:rPr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DB8989-DD41-10C7-4955-F854645E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F802C4-2CB8-DAC0-93C5-40220590EB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2F277EF5-1239-554A-9CC7-52ABFF8E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9AE474E-E88F-0126-36EC-FFB8EE1EBA50}"/>
              </a:ext>
            </a:extLst>
          </p:cNvPr>
          <p:cNvSpPr/>
          <p:nvPr/>
        </p:nvSpPr>
        <p:spPr>
          <a:xfrm>
            <a:off x="11506200" y="1092200"/>
            <a:ext cx="222250" cy="819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61EAD-9483-F745-E764-E79978F3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ED74E3-E78E-D4E5-DD09-4D62D64E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840C6D-C987-8BE6-A149-DF2513C1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>
                <a:solidFill>
                  <a:srgbClr val="FF0000"/>
                </a:solidFill>
              </a:rPr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rétegkezelőhöz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4A67A4-850D-FF55-2050-2C051A97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33F4F1-68C2-8B2F-40B5-D02210100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C14D037F-A323-D5B5-01A8-332DF6F9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8E8744C-AB69-FE4C-FF91-77FA493A2A12}"/>
              </a:ext>
            </a:extLst>
          </p:cNvPr>
          <p:cNvSpPr/>
          <p:nvPr/>
        </p:nvSpPr>
        <p:spPr>
          <a:xfrm>
            <a:off x="7600951" y="3041650"/>
            <a:ext cx="2878364" cy="1816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591050" cy="4754563"/>
          </a:xfrm>
        </p:spPr>
        <p:txBody>
          <a:bodyPr/>
          <a:lstStyle/>
          <a:p>
            <a:r>
              <a:rPr lang="hu-HU" dirty="0"/>
              <a:t>szüntessük meg a kijelölést a tavak rétegén</a:t>
            </a:r>
          </a:p>
          <a:p>
            <a:r>
              <a:rPr lang="hu-HU" dirty="0"/>
              <a:t>középtájak, puffer, 5 km</a:t>
            </a:r>
          </a:p>
          <a:p>
            <a:r>
              <a:rPr lang="hu-HU" dirty="0"/>
              <a:t>üres sorok, másolás, beillesztés, módosítás a táblázatban</a:t>
            </a:r>
          </a:p>
          <a:p>
            <a:pPr lvl="1"/>
            <a:r>
              <a:rPr lang="hu-HU" dirty="0"/>
              <a:t>középtájak, puffer, 10 km</a:t>
            </a:r>
          </a:p>
          <a:p>
            <a:r>
              <a:rPr lang="hu-HU" dirty="0"/>
              <a:t>kijelölt sor, új sor hozzáadása, módosítás ablakban</a:t>
            </a:r>
          </a:p>
          <a:p>
            <a:pPr lvl="1"/>
            <a:r>
              <a:rPr lang="hu-HU" dirty="0"/>
              <a:t>középtájak, puffer, 20 km</a:t>
            </a:r>
          </a:p>
          <a:p>
            <a:r>
              <a:rPr lang="hu-HU" dirty="0"/>
              <a:t>kijelölt sor, új sor hozzáadása, módosítás táblázatban, legördülő</a:t>
            </a:r>
          </a:p>
          <a:p>
            <a:pPr lvl="1"/>
            <a:r>
              <a:rPr lang="hu-HU" dirty="0"/>
              <a:t>tavak, puffer, 20 km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93222"/>
            <a:ext cx="6553200" cy="2564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250" y="2916234"/>
            <a:ext cx="6553200" cy="3785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09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aseline="0" dirty="0"/>
              <a:t>jelölj ki néhány patakot, tavat és középtájat téglalapos kijelöléssel egy kb. megyényi területen</a:t>
            </a:r>
          </a:p>
          <a:p>
            <a:r>
              <a:rPr lang="hu-HU" dirty="0"/>
              <a:t>kötegelt indítással készítsd el három különböző </a:t>
            </a:r>
            <a:r>
              <a:rPr lang="hu-HU" dirty="0" err="1"/>
              <a:t>shp</a:t>
            </a:r>
            <a:r>
              <a:rPr lang="hu-HU" dirty="0"/>
              <a:t>-fájlba</a:t>
            </a:r>
          </a:p>
          <a:p>
            <a:pPr lvl="1"/>
            <a:r>
              <a:rPr lang="hu-HU" dirty="0"/>
              <a:t>a patakok és tavak,</a:t>
            </a:r>
          </a:p>
          <a:p>
            <a:pPr lvl="1"/>
            <a:r>
              <a:rPr lang="hu-HU" dirty="0"/>
              <a:t>a tavak és középtájak, valamint</a:t>
            </a:r>
          </a:p>
          <a:p>
            <a:pPr lvl="1"/>
            <a:r>
              <a:rPr lang="hu-HU" dirty="0"/>
              <a:t>a középtájak és patakok metszetét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59" y="2865120"/>
            <a:ext cx="6376468" cy="3216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68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A68AD9-4E6E-8BD8-C374-8227080F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F7FA16-53AB-5667-0F9A-CF6220A2C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1F78B4-1674-F2B1-113C-902BFE82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modell</a:t>
            </a:r>
          </a:p>
          <a:p>
            <a:pPr lvl="1"/>
            <a:r>
              <a:rPr lang="hu-HU" dirty="0"/>
              <a:t>eszközök és adatok láncolata</a:t>
            </a:r>
          </a:p>
          <a:p>
            <a:pPr lvl="1"/>
            <a:r>
              <a:rPr lang="hu-HU" dirty="0"/>
              <a:t>az egyik eszköz kimenete a másik eszköz bemenete</a:t>
            </a:r>
          </a:p>
          <a:p>
            <a:pPr lvl="1"/>
            <a:r>
              <a:rPr lang="hu-HU" dirty="0"/>
              <a:t>célja: minduntalan egymást követő műveletek sorba rendezése, a láncolat állandósítása</a:t>
            </a:r>
          </a:p>
          <a:p>
            <a:pPr lvl="1"/>
            <a:r>
              <a:rPr lang="hu-HU" dirty="0"/>
              <a:t>"grafikus programozás"</a:t>
            </a:r>
          </a:p>
          <a:p>
            <a:r>
              <a:rPr lang="hu-HU" dirty="0"/>
              <a:t>modelleszköz</a:t>
            </a:r>
          </a:p>
          <a:p>
            <a:pPr lvl="1"/>
            <a:r>
              <a:rPr lang="hu-HU" dirty="0"/>
              <a:t>elmentett modell</a:t>
            </a:r>
          </a:p>
          <a:p>
            <a:pPr lvl="1"/>
            <a:r>
              <a:rPr lang="hu-HU" dirty="0"/>
              <a:t>mely később betölthető,</a:t>
            </a:r>
            <a:br>
              <a:rPr lang="hu-HU" dirty="0"/>
            </a:br>
            <a:r>
              <a:rPr lang="hu-HU" dirty="0"/>
              <a:t>újrafuttatható (eszköztárból) és</a:t>
            </a:r>
            <a:br>
              <a:rPr lang="hu-HU" dirty="0"/>
            </a:br>
            <a:r>
              <a:rPr lang="hu-HU" dirty="0"/>
              <a:t>felhasználható más modellben/</a:t>
            </a:r>
            <a:br>
              <a:rPr lang="hu-HU" dirty="0"/>
            </a:br>
            <a:r>
              <a:rPr lang="hu-HU" dirty="0" err="1"/>
              <a:t>szkriptben</a:t>
            </a:r>
            <a:endParaRPr lang="hu-HU" dirty="0"/>
          </a:p>
          <a:p>
            <a:pPr lvl="1"/>
            <a:r>
              <a:rPr lang="hu-HU" dirty="0"/>
              <a:t>pl.: local </a:t>
            </a:r>
            <a:r>
              <a:rPr lang="hu-HU" dirty="0" err="1"/>
              <a:t>correlation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02" y="3215641"/>
            <a:ext cx="6632118" cy="3526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13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</a:p>
          <a:p>
            <a:r>
              <a:rPr lang="hu-HU" dirty="0"/>
              <a:t>kötegelt indítás</a:t>
            </a:r>
          </a:p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  <a:p>
            <a:pPr lvl="1"/>
            <a:r>
              <a:rPr lang="hu-HU" dirty="0"/>
              <a:t>célja</a:t>
            </a:r>
          </a:p>
          <a:p>
            <a:pPr lvl="1"/>
            <a:r>
              <a:rPr lang="hu-HU" dirty="0"/>
              <a:t>felület megismerése</a:t>
            </a:r>
          </a:p>
          <a:p>
            <a:pPr lvl="1"/>
            <a:r>
              <a:rPr lang="hu-HU" dirty="0"/>
              <a:t>beállítási lehetőségei</a:t>
            </a:r>
          </a:p>
          <a:p>
            <a:r>
              <a:rPr lang="hu-HU" dirty="0"/>
              <a:t>modellek készítése</a:t>
            </a:r>
          </a:p>
          <a:p>
            <a:r>
              <a:rPr lang="hu-HU" dirty="0"/>
              <a:t>előfeltételek</a:t>
            </a:r>
          </a:p>
          <a:p>
            <a:r>
              <a:rPr lang="hu-HU" dirty="0"/>
              <a:t>modelleszközök</a:t>
            </a:r>
          </a:p>
          <a:p>
            <a:pPr lvl="1"/>
            <a:r>
              <a:rPr lang="hu-HU" dirty="0"/>
              <a:t>létrehozás meglévő modellből</a:t>
            </a:r>
          </a:p>
          <a:p>
            <a:pPr lvl="1"/>
            <a:r>
              <a:rPr lang="hu-HU" dirty="0"/>
              <a:t>létrehozás nulláról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felülete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30240" cy="4754563"/>
          </a:xfrm>
        </p:spPr>
        <p:txBody>
          <a:bodyPr/>
          <a:lstStyle/>
          <a:p>
            <a:r>
              <a:rPr lang="hu-HU" dirty="0"/>
              <a:t>indítás</a:t>
            </a:r>
          </a:p>
          <a:p>
            <a:pPr lvl="1"/>
            <a:r>
              <a:rPr lang="en-US" dirty="0"/>
              <a:t>Geoprocessing &gt; </a:t>
            </a:r>
            <a:r>
              <a:rPr lang="en-US" dirty="0" err="1"/>
              <a:t>ModelBuilder</a:t>
            </a:r>
            <a:endParaRPr lang="hu-HU" dirty="0"/>
          </a:p>
          <a:p>
            <a:r>
              <a:rPr lang="hu-HU" dirty="0"/>
              <a:t>felület</a:t>
            </a:r>
          </a:p>
          <a:p>
            <a:pPr lvl="1"/>
            <a:r>
              <a:rPr lang="hu-HU" dirty="0"/>
              <a:t>egyszerű, kényelmes</a:t>
            </a:r>
          </a:p>
          <a:p>
            <a:pPr lvl="1"/>
            <a:r>
              <a:rPr lang="hu-HU" dirty="0"/>
              <a:t>néhány gomb és beállítási lehetőség</a:t>
            </a:r>
          </a:p>
          <a:p>
            <a:pPr lvl="1"/>
            <a:r>
              <a:rPr lang="hu-HU" dirty="0"/>
              <a:t>színekkel, formákkal és nyilakkal ábrázolt folyamat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480" y="1874520"/>
            <a:ext cx="289560" cy="289560"/>
          </a:xfrm>
          <a:prstGeom prst="rect">
            <a:avLst/>
          </a:prstGeom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440" y="1495825"/>
            <a:ext cx="5439373" cy="4589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5270011"/>
            <a:ext cx="6217566" cy="814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00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DA0018-2E4F-DCB9-0B21-4A6C3149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működése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C85D02-60A3-2ADF-7905-B9B2E2C8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772" y="1422401"/>
            <a:ext cx="5613618" cy="4820744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a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Buildert</a:t>
            </a:r>
            <a:endParaRPr lang="hu-HU" dirty="0"/>
          </a:p>
          <a:p>
            <a:pPr lvl="1"/>
            <a:r>
              <a:rPr lang="hu-HU" dirty="0"/>
              <a:t>rakjunk össze egy nagyon egyszerű modellt</a:t>
            </a:r>
          </a:p>
          <a:p>
            <a:pPr lvl="1"/>
            <a:r>
              <a:rPr lang="hu-HU" dirty="0"/>
              <a:t>ami a </a:t>
            </a:r>
            <a:r>
              <a:rPr lang="hu-HU" dirty="0" err="1"/>
              <a:t>cserhat.tif</a:t>
            </a:r>
            <a:r>
              <a:rPr lang="hu-HU" dirty="0"/>
              <a:t> domborzatmodell területére képez 50 véletlen pontot (Data Management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és kinyeri e pontokba a magasságértéket (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Extraction</a:t>
            </a:r>
            <a:r>
              <a:rPr lang="hu-HU" dirty="0"/>
              <a:t> &gt; </a:t>
            </a:r>
            <a:r>
              <a:rPr lang="hu-HU" dirty="0" err="1"/>
              <a:t>Extract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futtassuk le a modellt (bezárhatjuk)</a:t>
            </a:r>
          </a:p>
          <a:p>
            <a:pPr lvl="1"/>
            <a:r>
              <a:rPr lang="hu-HU" dirty="0"/>
              <a:t>töltsük be </a:t>
            </a:r>
            <a:r>
              <a:rPr lang="hu-HU" dirty="0" err="1"/>
              <a:t>Catalogból</a:t>
            </a:r>
            <a:r>
              <a:rPr lang="hu-HU" dirty="0"/>
              <a:t> a kimeneti fájlt, nézzük meg az attribútumtábláját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54D42D-07B5-4005-63A3-E0F5021C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5C64C97-2B20-DE72-F2A0-5013DB95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91" y="132050"/>
            <a:ext cx="2883421" cy="4013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97DB309-348D-9C0E-93A0-4495290F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5" y="4282344"/>
            <a:ext cx="2877457" cy="1800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4FA168D-06C9-3BC9-0F73-EE313DA08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8" y="4221460"/>
            <a:ext cx="3346259" cy="1860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7C420A3-3466-CEA4-20D7-2248A95FA0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548" y="1422401"/>
            <a:ext cx="3346260" cy="2642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42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413337" cy="4754563"/>
          </a:xfrm>
        </p:spPr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féle</a:t>
            </a:r>
            <a:r>
              <a:rPr lang="en-US" dirty="0"/>
              <a:t> </a:t>
            </a:r>
            <a:r>
              <a:rPr lang="en-US" dirty="0" err="1"/>
              <a:t>beállítási</a:t>
            </a:r>
            <a:r>
              <a:rPr lang="en-US" dirty="0"/>
              <a:t> </a:t>
            </a:r>
            <a:r>
              <a:rPr lang="en-US" dirty="0" err="1"/>
              <a:t>témakör</a:t>
            </a:r>
            <a:endParaRPr lang="hu-HU" dirty="0"/>
          </a:p>
          <a:p>
            <a:r>
              <a:rPr lang="hu-HU" dirty="0"/>
              <a:t>modelleszköz beállításai (</a:t>
            </a:r>
            <a:r>
              <a:rPr lang="en-US" dirty="0"/>
              <a:t>model properties</a:t>
            </a:r>
            <a:r>
              <a:rPr lang="hu-HU" dirty="0"/>
              <a:t>)</a:t>
            </a:r>
          </a:p>
          <a:p>
            <a:pPr lvl="1"/>
            <a:r>
              <a:rPr lang="en-US" dirty="0" err="1"/>
              <a:t>modell</a:t>
            </a:r>
            <a:r>
              <a:rPr lang="en-US" dirty="0"/>
              <a:t> neve, </a:t>
            </a:r>
            <a:r>
              <a:rPr lang="en-US" dirty="0" err="1"/>
              <a:t>leírása</a:t>
            </a:r>
            <a:r>
              <a:rPr lang="en-US" dirty="0"/>
              <a:t>, </a:t>
            </a:r>
            <a:r>
              <a:rPr lang="en-US" dirty="0" err="1"/>
              <a:t>paraméterei</a:t>
            </a:r>
            <a:r>
              <a:rPr lang="en-US" dirty="0"/>
              <a:t>, </a:t>
            </a:r>
            <a:r>
              <a:rPr lang="en-US" dirty="0" err="1"/>
              <a:t>környezete</a:t>
            </a:r>
            <a:endParaRPr lang="hu-HU" dirty="0"/>
          </a:p>
          <a:p>
            <a:pPr lvl="1"/>
            <a:r>
              <a:rPr lang="hu-HU" dirty="0"/>
              <a:t>ugyanazok a lehetőségek, amit már a </a:t>
            </a:r>
            <a:r>
              <a:rPr lang="hu-HU" dirty="0" err="1"/>
              <a:t>szkripteszközöknél</a:t>
            </a:r>
            <a:r>
              <a:rPr lang="hu-HU" dirty="0"/>
              <a:t> megismertünk</a:t>
            </a:r>
          </a:p>
          <a:p>
            <a:r>
              <a:rPr lang="hu-HU" dirty="0"/>
              <a:t>elrendezési beállítások (</a:t>
            </a:r>
            <a:r>
              <a:rPr lang="en-US" dirty="0"/>
              <a:t>diagram properties</a:t>
            </a:r>
            <a:r>
              <a:rPr lang="hu-HU" dirty="0"/>
              <a:t>)</a:t>
            </a:r>
          </a:p>
          <a:p>
            <a:pPr lvl="1"/>
            <a:r>
              <a:rPr lang="en-US" dirty="0" err="1"/>
              <a:t>elrendezés</a:t>
            </a:r>
            <a:endParaRPr lang="hu-HU" dirty="0"/>
          </a:p>
          <a:p>
            <a:pPr lvl="1"/>
            <a:r>
              <a:rPr lang="hu-HU" dirty="0"/>
              <a:t>elemek </a:t>
            </a:r>
            <a:r>
              <a:rPr lang="en-US" dirty="0" err="1"/>
              <a:t>megjelenítés</a:t>
            </a:r>
            <a:r>
              <a:rPr lang="hu-HU" dirty="0"/>
              <a:t>i beállításai típusonként</a:t>
            </a:r>
          </a:p>
          <a:p>
            <a:r>
              <a:rPr lang="hu-HU" dirty="0"/>
              <a:t>megjelenítési beállítások (</a:t>
            </a:r>
            <a:r>
              <a:rPr lang="en-US" dirty="0"/>
              <a:t>display proper</a:t>
            </a:r>
            <a:r>
              <a:rPr lang="hu-HU" dirty="0" err="1"/>
              <a:t>ties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elemek </a:t>
            </a:r>
            <a:r>
              <a:rPr lang="en-US" dirty="0" err="1"/>
              <a:t>megjelenítés</a:t>
            </a:r>
            <a:r>
              <a:rPr lang="hu-HU" dirty="0"/>
              <a:t>i beállításai külön-külön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274" y="113211"/>
            <a:ext cx="2559463" cy="4584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274" y="4837485"/>
            <a:ext cx="2559463" cy="1934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9327737" y="3657600"/>
            <a:ext cx="2753200" cy="1097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általános (General) fül</a:t>
            </a:r>
          </a:p>
          <a:p>
            <a:pPr lvl="1"/>
            <a:r>
              <a:rPr lang="hu-HU" dirty="0"/>
              <a:t>automatikus/kézi elrendezés</a:t>
            </a:r>
          </a:p>
          <a:p>
            <a:pPr lvl="1"/>
            <a:r>
              <a:rPr lang="hu-HU" dirty="0"/>
              <a:t>segédvonalak (igazításhoz)</a:t>
            </a:r>
          </a:p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437" y="2438628"/>
            <a:ext cx="1975563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92" y="2438628"/>
            <a:ext cx="4838095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16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589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99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380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automatikus elrendezés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89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4060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54040" cy="4754563"/>
          </a:xfrm>
        </p:spPr>
        <p:txBody>
          <a:bodyPr/>
          <a:lstStyle/>
          <a:p>
            <a:r>
              <a:rPr lang="hu-HU" dirty="0"/>
              <a:t>változók (ovális)</a:t>
            </a:r>
          </a:p>
          <a:p>
            <a:pPr lvl="1"/>
            <a:r>
              <a:rPr lang="hu-HU" dirty="0"/>
              <a:t>fájl vs. minden egyéb (szám, logikai, szöveg, távolság, vetület, kiterjedés)</a:t>
            </a:r>
          </a:p>
          <a:p>
            <a:pPr lvl="1"/>
            <a:r>
              <a:rPr lang="hu-HU" dirty="0"/>
              <a:t>be- vs. kimenet (fájlok esetén kétféle kimenet)</a:t>
            </a:r>
          </a:p>
          <a:p>
            <a:r>
              <a:rPr lang="hu-HU" dirty="0"/>
              <a:t>eszközök (lekerekített téglalap)</a:t>
            </a:r>
          </a:p>
          <a:p>
            <a:pPr lvl="1"/>
            <a:r>
              <a:rPr lang="hu-HU" dirty="0" err="1"/>
              <a:t>szkripteszközök</a:t>
            </a:r>
            <a:endParaRPr lang="hu-HU" dirty="0"/>
          </a:p>
          <a:p>
            <a:pPr lvl="1"/>
            <a:r>
              <a:rPr lang="hu-HU" dirty="0"/>
              <a:t>modelleszközök</a:t>
            </a:r>
          </a:p>
          <a:p>
            <a:pPr lvl="1"/>
            <a:r>
              <a:rPr lang="hu-HU" dirty="0"/>
              <a:t>beépített eszközök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452880"/>
            <a:ext cx="5497537" cy="4614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73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D14C-4204-0983-5B07-3DA87A3AB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F6C03F-9EFA-AE5B-CE7E-442568BD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61A595-3A57-0F0A-567E-4B2557D9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</a:p>
          <a:p>
            <a:r>
              <a:rPr lang="hu-HU" dirty="0"/>
              <a:t>kötegelt indítás</a:t>
            </a:r>
          </a:p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  <a:p>
            <a:pPr lvl="1"/>
            <a:r>
              <a:rPr lang="hu-HU" dirty="0"/>
              <a:t>célja</a:t>
            </a:r>
          </a:p>
          <a:p>
            <a:pPr lvl="1"/>
            <a:r>
              <a:rPr lang="hu-HU" dirty="0"/>
              <a:t>felület megismerése</a:t>
            </a:r>
          </a:p>
          <a:p>
            <a:pPr lvl="1"/>
            <a:r>
              <a:rPr lang="hu-HU" dirty="0"/>
              <a:t>beállítási lehetőségei</a:t>
            </a:r>
          </a:p>
          <a:p>
            <a:r>
              <a:rPr lang="hu-HU" dirty="0"/>
              <a:t>modellek készítése</a:t>
            </a:r>
          </a:p>
          <a:p>
            <a:r>
              <a:rPr lang="hu-HU" dirty="0"/>
              <a:t>előfeltételek</a:t>
            </a:r>
          </a:p>
          <a:p>
            <a:r>
              <a:rPr lang="hu-HU" dirty="0"/>
              <a:t>modelleszközök</a:t>
            </a:r>
          </a:p>
          <a:p>
            <a:pPr lvl="1"/>
            <a:r>
              <a:rPr lang="hu-HU" dirty="0"/>
              <a:t>létrehozás meglévő modellből</a:t>
            </a:r>
          </a:p>
          <a:p>
            <a:pPr lvl="1"/>
            <a:r>
              <a:rPr lang="hu-HU" dirty="0"/>
              <a:t>létrehozás nulláról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5B73AF-10C3-E16C-BDE0-34EF8D6E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9CB9CD2-6601-934E-5194-F8A4461D9271}"/>
              </a:ext>
            </a:extLst>
          </p:cNvPr>
          <p:cNvSpPr/>
          <p:nvPr/>
        </p:nvSpPr>
        <p:spPr>
          <a:xfrm rot="1225821">
            <a:off x="1497955" y="4988954"/>
            <a:ext cx="3545842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KÖVETKEZŐ ÓRÁN –</a:t>
            </a:r>
          </a:p>
        </p:txBody>
      </p:sp>
    </p:spTree>
    <p:extLst>
      <p:ext uri="{BB962C8B-B14F-4D97-AF65-F5344CB8AC3E}">
        <p14:creationId xmlns:p14="http://schemas.microsoft.com/office/powerpoint/2010/main" val="133254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54040" cy="4754563"/>
          </a:xfrm>
        </p:spPr>
        <p:txBody>
          <a:bodyPr/>
          <a:lstStyle/>
          <a:p>
            <a:r>
              <a:rPr lang="hu-HU" dirty="0"/>
              <a:t>speciális modellszervező elemek (hatszög, nyolcszög)</a:t>
            </a:r>
          </a:p>
          <a:p>
            <a:pPr lvl="1"/>
            <a:r>
              <a:rPr lang="hu-HU" dirty="0"/>
              <a:t>ezek is eszközök, de csak a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Builderben</a:t>
            </a:r>
            <a:r>
              <a:rPr lang="hu-HU" dirty="0"/>
              <a:t> használhatóak</a:t>
            </a:r>
          </a:p>
          <a:p>
            <a:pPr indent="-228600"/>
            <a:r>
              <a:rPr lang="hu-HU" dirty="0"/>
              <a:t>kapcsolatok (nyilak)</a:t>
            </a:r>
          </a:p>
          <a:p>
            <a:pPr lvl="1"/>
            <a:r>
              <a:rPr lang="hu-HU" dirty="0"/>
              <a:t>legfontosabb a folytonos nyíl</a:t>
            </a:r>
          </a:p>
          <a:p>
            <a:pPr lvl="1"/>
            <a:r>
              <a:rPr lang="hu-HU" dirty="0"/>
              <a:t>eszköz ki- és bemenetét kapcsolja az eszközhöz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452880"/>
            <a:ext cx="5497537" cy="4614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2790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 – feliratok és állapotok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feliratok</a:t>
            </a:r>
          </a:p>
          <a:p>
            <a:pPr lvl="1"/>
            <a:r>
              <a:rPr lang="hu-HU" dirty="0"/>
              <a:t>jobb klikk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Label</a:t>
            </a:r>
            <a:endParaRPr lang="hu-HU" dirty="0"/>
          </a:p>
          <a:p>
            <a:pPr lvl="1"/>
            <a:r>
              <a:rPr lang="hu-HU" dirty="0"/>
              <a:t>nem befolyásolják a modell működését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422400"/>
            <a:ext cx="3554524" cy="1544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558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 – feliratok és állapotok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fehéren kitöltött, árnyék nélküli</a:t>
            </a:r>
          </a:p>
          <a:p>
            <a:pPr lvl="1"/>
            <a:r>
              <a:rPr lang="hu-HU" dirty="0"/>
              <a:t>nem áll készen a futtatásra</a:t>
            </a:r>
          </a:p>
          <a:p>
            <a:pPr lvl="1"/>
            <a:r>
              <a:rPr lang="hu-HU" dirty="0"/>
              <a:t>pl. hiányzik paraméter</a:t>
            </a:r>
          </a:p>
          <a:p>
            <a:r>
              <a:rPr lang="hu-HU" dirty="0"/>
              <a:t>színesen kitöltött, árnyék nélküli</a:t>
            </a:r>
          </a:p>
          <a:p>
            <a:pPr lvl="1"/>
            <a:r>
              <a:rPr lang="hu-HU" dirty="0"/>
              <a:t>futtatásra készen áll</a:t>
            </a:r>
          </a:p>
          <a:p>
            <a:pPr lvl="1"/>
            <a:r>
              <a:rPr lang="hu-HU" dirty="0"/>
              <a:t>de még nem futtattuk le</a:t>
            </a:r>
          </a:p>
          <a:p>
            <a:r>
              <a:rPr lang="hu-HU" dirty="0"/>
              <a:t>színesen kitöltött, árnyékolt</a:t>
            </a:r>
          </a:p>
          <a:p>
            <a:pPr lvl="1"/>
            <a:r>
              <a:rPr lang="hu-HU" dirty="0"/>
              <a:t>lefutott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234764"/>
            <a:ext cx="4316518" cy="5820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87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6573A6-CAE0-5176-F4C4-DE58899A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10E402-C652-8737-1583-95A664F21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3AAABC-BABE-FC5F-03A7-DF1A73FE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1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modell létrehozása</a:t>
            </a:r>
          </a:p>
          <a:p>
            <a:pPr lvl="1"/>
            <a:r>
              <a:rPr lang="hu-HU" dirty="0" err="1"/>
              <a:t>Geoprocessing</a:t>
            </a:r>
            <a:r>
              <a:rPr lang="hu-HU" dirty="0"/>
              <a:t> &gt; </a:t>
            </a:r>
            <a:r>
              <a:rPr lang="hu-HU" dirty="0" err="1"/>
              <a:t>ModelBuilder</a:t>
            </a:r>
            <a:endParaRPr lang="hu-HU" dirty="0"/>
          </a:p>
          <a:p>
            <a:r>
              <a:rPr lang="hu-HU" dirty="0"/>
              <a:t>eszközök beszúrása</a:t>
            </a:r>
          </a:p>
          <a:p>
            <a:pPr lvl="1"/>
            <a:r>
              <a:rPr lang="hu-HU" dirty="0" err="1"/>
              <a:t>Search</a:t>
            </a:r>
            <a:r>
              <a:rPr lang="hu-HU" dirty="0"/>
              <a:t>, fogd és vidd</a:t>
            </a:r>
          </a:p>
          <a:p>
            <a:pPr lvl="1"/>
            <a:r>
              <a:rPr lang="hu-HU" dirty="0" err="1"/>
              <a:t>ArcToolbox</a:t>
            </a:r>
            <a:r>
              <a:rPr lang="hu-HU" dirty="0"/>
              <a:t>, fogd és vidd</a:t>
            </a:r>
          </a:p>
          <a:p>
            <a:pPr lvl="1"/>
            <a:r>
              <a:rPr lang="hu-HU" dirty="0" err="1"/>
              <a:t>Insert</a:t>
            </a:r>
            <a:r>
              <a:rPr lang="hu-HU" dirty="0"/>
              <a:t> &gt;  Add Data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vagy ugyanez </a:t>
            </a:r>
            <a:r>
              <a:rPr lang="hu-HU" dirty="0" err="1"/>
              <a:t>ArcCatalogból</a:t>
            </a:r>
            <a:endParaRPr lang="hu-HU" dirty="0"/>
          </a:p>
          <a:p>
            <a:r>
              <a:rPr lang="hu-HU" dirty="0"/>
              <a:t>paraméterek megadása</a:t>
            </a:r>
          </a:p>
          <a:p>
            <a:pPr lvl="1"/>
            <a:r>
              <a:rPr lang="hu-HU" dirty="0"/>
              <a:t>a modell által használt vagy létrehozott paramétereknek külön ikonja van</a:t>
            </a:r>
          </a:p>
          <a:p>
            <a:r>
              <a:rPr lang="hu-HU" dirty="0"/>
              <a:t>rendezgetés, automatikus elrendezés</a:t>
            </a:r>
          </a:p>
          <a:p>
            <a:r>
              <a:rPr lang="hu-HU" dirty="0"/>
              <a:t>feliratozás</a:t>
            </a:r>
          </a:p>
          <a:p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153924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852" y="1539240"/>
            <a:ext cx="3609975" cy="167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527304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483108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9" y="3421856"/>
            <a:ext cx="260599" cy="258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9526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01000" cy="4754563"/>
          </a:xfrm>
        </p:spPr>
        <p:txBody>
          <a:bodyPr/>
          <a:lstStyle/>
          <a:p>
            <a:r>
              <a:rPr lang="hu-HU" dirty="0"/>
              <a:t>rétegkezelőhöz adás</a:t>
            </a:r>
          </a:p>
          <a:p>
            <a:pPr lvl="1"/>
            <a:r>
              <a:rPr lang="hu-HU" dirty="0"/>
              <a:t>létrehozott adatfájlt hozzáadhatjuk </a:t>
            </a:r>
            <a:r>
              <a:rPr lang="hu-HU"/>
              <a:t>a rétegkezelőhöz</a:t>
            </a:r>
            <a:endParaRPr lang="hu-HU" dirty="0"/>
          </a:p>
          <a:p>
            <a:pPr lvl="1"/>
            <a:r>
              <a:rPr lang="hu-HU" dirty="0"/>
              <a:t>jobb klikk &gt; </a:t>
            </a:r>
            <a:r>
              <a:rPr lang="en-US" dirty="0"/>
              <a:t>Add To Display</a:t>
            </a:r>
            <a:endParaRPr lang="hu-HU" dirty="0"/>
          </a:p>
          <a:p>
            <a:pPr lvl="1"/>
            <a:r>
              <a:rPr lang="hu-HU" dirty="0"/>
              <a:t>csak a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Builderből</a:t>
            </a:r>
            <a:r>
              <a:rPr lang="hu-HU" dirty="0"/>
              <a:t> való futtatáskor hasznos</a:t>
            </a:r>
          </a:p>
          <a:p>
            <a:pPr lvl="1"/>
            <a:r>
              <a:rPr lang="hu-HU" dirty="0"/>
              <a:t>ha mentett modelleszközként futtatjuk, akkor kimeneti paraméterré kell tenni (később)</a:t>
            </a:r>
          </a:p>
          <a:p>
            <a:r>
              <a:rPr lang="hu-HU" dirty="0" err="1"/>
              <a:t>validálás</a:t>
            </a:r>
            <a:endParaRPr lang="hu-HU" dirty="0"/>
          </a:p>
          <a:p>
            <a:r>
              <a:rPr lang="hu-HU" dirty="0"/>
              <a:t>mentés</a:t>
            </a:r>
          </a:p>
          <a:p>
            <a:pPr lvl="1"/>
            <a:r>
              <a:rPr lang="hu-HU" dirty="0"/>
              <a:t>csak eszköztáron (</a:t>
            </a:r>
            <a:r>
              <a:rPr lang="hu-HU" dirty="0" err="1"/>
              <a:t>Toolbox</a:t>
            </a:r>
            <a:r>
              <a:rPr lang="hu-HU" dirty="0"/>
              <a:t>) belülre menthetjük</a:t>
            </a:r>
          </a:p>
          <a:p>
            <a:pPr lvl="1"/>
            <a:r>
              <a:rPr lang="hu-HU" dirty="0"/>
              <a:t>létrehozhatunk új eszköztárat</a:t>
            </a:r>
          </a:p>
          <a:p>
            <a:pPr lvl="1"/>
            <a:r>
              <a:rPr lang="hu-HU" dirty="0"/>
              <a:t>a mentés által hivatalosan modelleszközzé alakítottuk a modellt</a:t>
            </a:r>
          </a:p>
          <a:p>
            <a:r>
              <a:rPr lang="hu-HU" dirty="0"/>
              <a:t>futtatás (újrafuttatáshoz előbb </a:t>
            </a:r>
            <a:r>
              <a:rPr lang="hu-HU" dirty="0" err="1"/>
              <a:t>validálni</a:t>
            </a:r>
            <a:r>
              <a:rPr lang="hu-HU" dirty="0"/>
              <a:t> kell)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280" y="1485240"/>
            <a:ext cx="2865120" cy="453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0057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76850" cy="4754563"/>
          </a:xfrm>
        </p:spPr>
        <p:txBody>
          <a:bodyPr/>
          <a:lstStyle/>
          <a:p>
            <a:r>
              <a:rPr lang="hu-HU" dirty="0"/>
              <a:t>modell célja</a:t>
            </a:r>
          </a:p>
          <a:p>
            <a:pPr lvl="1"/>
            <a:r>
              <a:rPr lang="hu-HU" dirty="0"/>
              <a:t>a tavak köré puffert rajzol</a:t>
            </a:r>
          </a:p>
          <a:p>
            <a:pPr lvl="1"/>
            <a:r>
              <a:rPr lang="hu-HU" dirty="0"/>
              <a:t>kiválasztja az egyik középtájat</a:t>
            </a:r>
          </a:p>
          <a:p>
            <a:pPr lvl="1"/>
            <a:r>
              <a:rPr lang="hu-HU" dirty="0"/>
              <a:t>a puffert a középtájjal körbevágja</a:t>
            </a:r>
          </a:p>
          <a:p>
            <a:pPr lvl="1"/>
            <a:r>
              <a:rPr lang="hu-HU" dirty="0"/>
              <a:t>kiszámítja a vágott puffer területét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518" y="1422400"/>
            <a:ext cx="5658931" cy="463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571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28560" cy="4754563"/>
          </a:xfrm>
        </p:spPr>
        <p:txBody>
          <a:bodyPr/>
          <a:lstStyle/>
          <a:p>
            <a:r>
              <a:rPr lang="hu-HU" dirty="0"/>
              <a:t>puffer</a:t>
            </a:r>
          </a:p>
          <a:p>
            <a:pPr lvl="1"/>
            <a:r>
              <a:rPr lang="hu-HU" dirty="0" err="1"/>
              <a:t>Search</a:t>
            </a:r>
            <a:r>
              <a:rPr lang="hu-HU" dirty="0"/>
              <a:t>, </a:t>
            </a:r>
            <a:r>
              <a:rPr lang="hu-HU" dirty="0" err="1"/>
              <a:t>Buffer</a:t>
            </a:r>
            <a:r>
              <a:rPr lang="hu-HU" dirty="0"/>
              <a:t>, fogd és vidd</a:t>
            </a:r>
          </a:p>
          <a:p>
            <a:pPr lvl="1"/>
            <a:r>
              <a:rPr lang="hu-HU" dirty="0"/>
              <a:t>tavak, 1000 m</a:t>
            </a:r>
          </a:p>
          <a:p>
            <a:r>
              <a:rPr lang="hu-HU" dirty="0"/>
              <a:t>szűrés</a:t>
            </a:r>
          </a:p>
          <a:p>
            <a:pPr lvl="1"/>
            <a:r>
              <a:rPr lang="hu-HU" dirty="0" err="1"/>
              <a:t>ArcCatalog</a:t>
            </a:r>
            <a:r>
              <a:rPr lang="hu-HU" dirty="0"/>
              <a:t> &gt; </a:t>
            </a:r>
            <a:r>
              <a:rPr lang="hu-HU" dirty="0" err="1"/>
              <a:t>Toolboxes</a:t>
            </a:r>
            <a:r>
              <a:rPr lang="hu-HU" dirty="0"/>
              <a:t> &gt; System </a:t>
            </a:r>
            <a:r>
              <a:rPr lang="hu-HU" dirty="0" err="1"/>
              <a:t>Toolboxes</a:t>
            </a:r>
            <a:r>
              <a:rPr lang="hu-HU" dirty="0"/>
              <a:t> &gt; 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Layers</a:t>
            </a:r>
            <a:r>
              <a:rPr lang="hu-HU" dirty="0"/>
              <a:t> and </a:t>
            </a:r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Views</a:t>
            </a:r>
            <a:r>
              <a:rPr lang="hu-HU" dirty="0"/>
              <a:t> &gt;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</a:t>
            </a:r>
            <a:r>
              <a:rPr lang="hu-HU" dirty="0"/>
              <a:t>, fogd és vidd</a:t>
            </a:r>
          </a:p>
          <a:p>
            <a:pPr lvl="1"/>
            <a:r>
              <a:rPr lang="hu-HU" dirty="0"/>
              <a:t>középtájak,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, "középtáj" = 'B.2.2.6'</a:t>
            </a:r>
          </a:p>
          <a:p>
            <a:r>
              <a:rPr lang="hu-HU" dirty="0"/>
              <a:t>vágás</a:t>
            </a:r>
          </a:p>
          <a:p>
            <a:pPr lvl="1"/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Extract</a:t>
            </a:r>
            <a:r>
              <a:rPr lang="hu-HU" dirty="0"/>
              <a:t> &gt; </a:t>
            </a:r>
            <a:r>
              <a:rPr lang="hu-HU" dirty="0" err="1"/>
              <a:t>Clip</a:t>
            </a:r>
            <a:r>
              <a:rPr lang="hu-HU" dirty="0"/>
              <a:t>, fogd és vidd</a:t>
            </a:r>
          </a:p>
          <a:p>
            <a:pPr lvl="1"/>
            <a:r>
              <a:rPr lang="hu-HU" dirty="0"/>
              <a:t>puffer vágása a kiválasztott középtájjal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92" y="143692"/>
            <a:ext cx="3397680" cy="1561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492" y="1859437"/>
            <a:ext cx="3397680" cy="1201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492" y="3199495"/>
            <a:ext cx="3397680" cy="1954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492" y="5310793"/>
            <a:ext cx="3397680" cy="1430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082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terület kiszámolása</a:t>
            </a:r>
          </a:p>
          <a:p>
            <a:pPr lvl="1"/>
            <a:r>
              <a:rPr lang="en-US" dirty="0"/>
              <a:t>Insert &gt; Add Data or Tool… &gt; Toolboxes &gt; System Toolboxes &gt; </a:t>
            </a:r>
            <a:r>
              <a:rPr lang="hu-HU" dirty="0"/>
              <a:t>Data Management </a:t>
            </a:r>
            <a:r>
              <a:rPr lang="en-US" dirty="0"/>
              <a:t>Tools &gt;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en-US" dirty="0"/>
              <a:t>&gt; </a:t>
            </a:r>
            <a:r>
              <a:rPr lang="hu-HU" dirty="0"/>
              <a:t>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en-US" dirty="0"/>
              <a:t> </a:t>
            </a:r>
            <a:endParaRPr lang="hu-HU" dirty="0"/>
          </a:p>
          <a:p>
            <a:pPr lvl="1"/>
            <a:r>
              <a:rPr lang="hu-HU" dirty="0"/>
              <a:t>Add </a:t>
            </a:r>
            <a:r>
              <a:rPr lang="hu-HU" dirty="0" err="1"/>
              <a:t>To</a:t>
            </a:r>
            <a:r>
              <a:rPr lang="hu-HU" dirty="0"/>
              <a:t> Display</a:t>
            </a:r>
          </a:p>
          <a:p>
            <a:r>
              <a:rPr lang="hu-HU" dirty="0"/>
              <a:t>automatikus elrendezés</a:t>
            </a:r>
          </a:p>
          <a:p>
            <a:r>
              <a:rPr lang="hu-HU" dirty="0"/>
              <a:t>formázás</a:t>
            </a:r>
          </a:p>
          <a:p>
            <a:pPr lvl="1"/>
            <a:r>
              <a:rPr lang="hu-HU" dirty="0"/>
              <a:t>segédvonalak 50 pixelenként</a:t>
            </a:r>
          </a:p>
          <a:p>
            <a:pPr lvl="1"/>
            <a:r>
              <a:rPr lang="hu-HU" dirty="0"/>
              <a:t>szögletes nyilak</a:t>
            </a:r>
          </a:p>
          <a:p>
            <a:pPr lvl="1"/>
            <a:r>
              <a:rPr lang="hu-HU" dirty="0"/>
              <a:t>háttérszín</a:t>
            </a:r>
          </a:p>
          <a:p>
            <a:r>
              <a:rPr lang="hu-HU" dirty="0"/>
              <a:t>feliratok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949" y="4792226"/>
            <a:ext cx="6696075" cy="1949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49" y="2801290"/>
            <a:ext cx="6696075" cy="1791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787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485318" cy="4754563"/>
          </a:xfrm>
        </p:spPr>
        <p:txBody>
          <a:bodyPr/>
          <a:lstStyle/>
          <a:p>
            <a:r>
              <a:rPr lang="hu-HU" dirty="0" err="1"/>
              <a:t>validálás</a:t>
            </a:r>
            <a:endParaRPr lang="hu-HU" dirty="0"/>
          </a:p>
          <a:p>
            <a:r>
              <a:rPr lang="hu-HU" dirty="0"/>
              <a:t>futtatás</a:t>
            </a:r>
          </a:p>
          <a:p>
            <a:pPr lvl="1"/>
            <a:r>
              <a:rPr lang="hu-HU" dirty="0"/>
              <a:t>figyeljük meg az aktív eszköz színét!</a:t>
            </a:r>
          </a:p>
          <a:p>
            <a:pPr lvl="1"/>
            <a:r>
              <a:rPr lang="hu-HU" dirty="0"/>
              <a:t>újrafuttatás </a:t>
            </a:r>
            <a:r>
              <a:rPr lang="hu-HU" dirty="0" err="1"/>
              <a:t>validálás</a:t>
            </a:r>
            <a:r>
              <a:rPr lang="hu-HU" dirty="0"/>
              <a:t> nélkül</a:t>
            </a:r>
          </a:p>
          <a:p>
            <a:pPr lvl="1"/>
            <a:r>
              <a:rPr lang="hu-HU" dirty="0"/>
              <a:t>újrafuttatás </a:t>
            </a:r>
            <a:r>
              <a:rPr lang="hu-HU" dirty="0" err="1"/>
              <a:t>validálás</a:t>
            </a:r>
            <a:r>
              <a:rPr lang="hu-HU" dirty="0"/>
              <a:t> után</a:t>
            </a:r>
          </a:p>
          <a:p>
            <a:r>
              <a:rPr lang="hu-HU" dirty="0"/>
              <a:t>mentés</a:t>
            </a:r>
          </a:p>
          <a:p>
            <a:pPr lvl="1"/>
            <a:r>
              <a:rPr lang="hu-HU" dirty="0"/>
              <a:t>új eszköztárba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518" y="1422400"/>
            <a:ext cx="5658931" cy="463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31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6D024A-FD3A-EB09-B6DD-D3E2866A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A2A26F-99D2-65CC-CB64-F317B4CDA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7792A3-E0C3-C7FA-D420-FBEDFEB7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3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en-US" dirty="0" err="1"/>
              <a:t>észíts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modellt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lépéseket</a:t>
            </a:r>
            <a:r>
              <a:rPr lang="en-US" dirty="0"/>
              <a:t> </a:t>
            </a:r>
            <a:r>
              <a:rPr lang="en-US" dirty="0" err="1"/>
              <a:t>végzi</a:t>
            </a:r>
            <a:r>
              <a:rPr lang="en-US" dirty="0"/>
              <a:t> el</a:t>
            </a:r>
            <a:endParaRPr lang="hu-HU" dirty="0"/>
          </a:p>
          <a:p>
            <a:pPr lvl="1"/>
            <a:r>
              <a:rPr lang="hu-HU" dirty="0"/>
              <a:t>kiszámolja a tavak területét egy új mezőbe (POLY_AREA) – 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Attributes</a:t>
            </a:r>
            <a:endParaRPr lang="hu-HU" dirty="0"/>
          </a:p>
          <a:p>
            <a:pPr lvl="1"/>
            <a:r>
              <a:rPr lang="hu-HU" dirty="0"/>
              <a:t>ideiglenes réteget készít e </a:t>
            </a:r>
            <a:r>
              <a:rPr lang="hu-HU" dirty="0" err="1"/>
              <a:t>shape</a:t>
            </a:r>
            <a:r>
              <a:rPr lang="hu-HU" dirty="0"/>
              <a:t> file-ból –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pPr lvl="1"/>
            <a:r>
              <a:rPr lang="hu-HU" dirty="0"/>
              <a:t>leválogatja a nagyobb (&gt;10 km</a:t>
            </a:r>
            <a:r>
              <a:rPr lang="hu-HU" baseline="30000" dirty="0"/>
              <a:t>2</a:t>
            </a:r>
            <a:r>
              <a:rPr lang="hu-HU" dirty="0"/>
              <a:t> területű) tavakat –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</a:t>
            </a:r>
            <a:endParaRPr lang="hu-HU" dirty="0"/>
          </a:p>
          <a:p>
            <a:pPr lvl="1"/>
            <a:r>
              <a:rPr lang="hu-HU" dirty="0"/>
              <a:t>képezi a körvonalukat – </a:t>
            </a:r>
            <a:r>
              <a:rPr lang="hu-HU" dirty="0" err="1"/>
              <a:t>Polygon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Line</a:t>
            </a:r>
          </a:p>
          <a:p>
            <a:r>
              <a:rPr lang="hu-HU" dirty="0"/>
              <a:t>a kimeneti, vonalas </a:t>
            </a:r>
            <a:r>
              <a:rPr lang="hu-HU" dirty="0" err="1"/>
              <a:t>shp</a:t>
            </a:r>
            <a:r>
              <a:rPr lang="hu-HU" dirty="0"/>
              <a:t>-fájlt add a rétegkezelőhöz</a:t>
            </a:r>
          </a:p>
          <a:p>
            <a:r>
              <a:rPr lang="hu-HU" dirty="0"/>
              <a:t>lásd el a modell egyes lépéseit informatív feliratokkal</a:t>
            </a:r>
          </a:p>
          <a:p>
            <a:r>
              <a:rPr lang="hu-HU" dirty="0"/>
              <a:t>tedd a modellt átláthatóvá, rendezetté</a:t>
            </a:r>
          </a:p>
          <a:p>
            <a:r>
              <a:rPr lang="hu-HU" dirty="0"/>
              <a:t>mentsd a modellt egy saját, új eszköztárba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8" y="3124832"/>
            <a:ext cx="3482374" cy="2039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1E80A4A-D528-7F36-5498-539CB3D5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280" y="5273040"/>
            <a:ext cx="7547551" cy="845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173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ideiglenes 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egy eszköz kimenete csak azért kell</a:t>
            </a:r>
          </a:p>
          <a:p>
            <a:pPr lvl="1"/>
            <a:r>
              <a:rPr lang="hu-HU" dirty="0"/>
              <a:t>hogy egy másik eszköz bemeneteként szolgáljon</a:t>
            </a:r>
          </a:p>
          <a:p>
            <a:pPr lvl="1"/>
            <a:r>
              <a:rPr lang="hu-HU" dirty="0"/>
              <a:t>vagyis csak ideiglenesen van rá szükségünk</a:t>
            </a:r>
          </a:p>
          <a:p>
            <a:r>
              <a:rPr lang="hu-HU" dirty="0"/>
              <a:t>akkor a memóriába mentsük!</a:t>
            </a:r>
          </a:p>
          <a:p>
            <a:pPr lvl="1"/>
            <a:r>
              <a:rPr lang="hu-HU" dirty="0"/>
              <a:t>csak a </a:t>
            </a:r>
            <a:r>
              <a:rPr lang="en-US" dirty="0"/>
              <a:t>Table, </a:t>
            </a:r>
            <a:r>
              <a:rPr lang="hu-HU" dirty="0"/>
              <a:t>F</a:t>
            </a:r>
            <a:r>
              <a:rPr lang="en-US" dirty="0" err="1"/>
              <a:t>eature</a:t>
            </a:r>
            <a:r>
              <a:rPr lang="en-US" dirty="0"/>
              <a:t> </a:t>
            </a:r>
            <a:r>
              <a:rPr lang="hu-HU" dirty="0"/>
              <a:t>C</a:t>
            </a:r>
            <a:r>
              <a:rPr lang="en-US" dirty="0"/>
              <a:t>lass</a:t>
            </a:r>
            <a:r>
              <a:rPr lang="hu-HU" dirty="0"/>
              <a:t> és</a:t>
            </a:r>
            <a:r>
              <a:rPr lang="en-US" dirty="0"/>
              <a:t> </a:t>
            </a:r>
            <a:r>
              <a:rPr lang="hu-HU" dirty="0"/>
              <a:t>R</a:t>
            </a:r>
            <a:r>
              <a:rPr lang="en-US" dirty="0"/>
              <a:t>aster</a:t>
            </a:r>
            <a:r>
              <a:rPr lang="hu-HU" dirty="0"/>
              <a:t> adattípusokra működik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gdb</a:t>
            </a:r>
            <a:r>
              <a:rPr lang="hu-HU" dirty="0"/>
              <a:t> esetén nem működnek a különleges funkciók (</a:t>
            </a:r>
            <a:r>
              <a:rPr lang="hu-HU" dirty="0" err="1"/>
              <a:t>subtype</a:t>
            </a:r>
            <a:r>
              <a:rPr lang="hu-HU" dirty="0"/>
              <a:t>, </a:t>
            </a:r>
            <a:r>
              <a:rPr lang="hu-HU" dirty="0" err="1"/>
              <a:t>domain</a:t>
            </a:r>
            <a:r>
              <a:rPr lang="hu-HU" dirty="0"/>
              <a:t>, </a:t>
            </a:r>
            <a:r>
              <a:rPr lang="hu-HU" dirty="0" err="1"/>
              <a:t>topology</a:t>
            </a:r>
            <a:r>
              <a:rPr lang="hu-HU" dirty="0"/>
              <a:t>, </a:t>
            </a:r>
            <a:r>
              <a:rPr lang="hu-HU" dirty="0" err="1"/>
              <a:t>network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bezáráskor törlődnek az ideiglenes fájlok</a:t>
            </a:r>
          </a:p>
          <a:p>
            <a:r>
              <a:rPr lang="hu-HU" dirty="0"/>
              <a:t>elérési út: </a:t>
            </a:r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memory</a:t>
            </a:r>
            <a:r>
              <a:rPr lang="hu-HU" dirty="0"/>
              <a:t>\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4172"/>
            <a:ext cx="3461169" cy="2715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8595360" y="914400"/>
            <a:ext cx="868680" cy="508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8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egyenetlenségek simítása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Fill</a:t>
            </a:r>
            <a:endParaRPr lang="hu-HU" dirty="0"/>
          </a:p>
          <a:p>
            <a:pPr lvl="1"/>
            <a:r>
              <a:rPr lang="hu-HU" dirty="0"/>
              <a:t>Cserhát domborzatmodell a bemenet</a:t>
            </a:r>
          </a:p>
          <a:p>
            <a:pPr lvl="1"/>
            <a:r>
              <a:rPr lang="hu-HU" dirty="0"/>
              <a:t>ideiglenes kimenet</a:t>
            </a:r>
          </a:p>
          <a:p>
            <a:r>
              <a:rPr lang="hu-HU" dirty="0"/>
              <a:t>lefolyási irány számítása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Flow </a:t>
            </a:r>
            <a:r>
              <a:rPr lang="hu-HU" dirty="0" err="1"/>
              <a:t>Direction</a:t>
            </a:r>
            <a:endParaRPr lang="hu-HU" dirty="0"/>
          </a:p>
          <a:p>
            <a:pPr lvl="1"/>
            <a:r>
              <a:rPr lang="hu-HU" dirty="0"/>
              <a:t>simított Cserhát a bemenet</a:t>
            </a:r>
          </a:p>
          <a:p>
            <a:pPr lvl="1"/>
            <a:r>
              <a:rPr lang="hu-HU" dirty="0"/>
              <a:t>kötelező kimenet ideiglenes, az opcionálist nem adjuk meg (fehér marad)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933" y="4778135"/>
            <a:ext cx="2831895" cy="1963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9" y="4778136"/>
            <a:ext cx="8900010" cy="1963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289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vízgyűjtőterületek kijelölése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Basin</a:t>
            </a:r>
            <a:endParaRPr lang="hu-HU" dirty="0"/>
          </a:p>
          <a:p>
            <a:pPr lvl="1"/>
            <a:r>
              <a:rPr lang="hu-HU" dirty="0"/>
              <a:t>lefolyásirány a bemenet</a:t>
            </a:r>
          </a:p>
          <a:p>
            <a:pPr lvl="1"/>
            <a:r>
              <a:rPr lang="hu-HU" dirty="0"/>
              <a:t>ideiglenes kimenet</a:t>
            </a:r>
          </a:p>
          <a:p>
            <a:r>
              <a:rPr lang="hu-HU" dirty="0"/>
              <a:t>vízgyűjtők poligonná alakítása</a:t>
            </a:r>
          </a:p>
          <a:p>
            <a:pPr lvl="1"/>
            <a:r>
              <a:rPr lang="en-US" dirty="0"/>
              <a:t>Conversation Tools &gt; From Raster &gt; Raster to Polygon</a:t>
            </a:r>
            <a:endParaRPr lang="hu-HU" dirty="0"/>
          </a:p>
          <a:p>
            <a:r>
              <a:rPr lang="hu-HU" dirty="0"/>
              <a:t>mentés, futtatás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933" y="4778135"/>
            <a:ext cx="2831895" cy="1963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9" y="4778136"/>
            <a:ext cx="8900010" cy="1963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2418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 egy modellt, amely az alábbi lépéseket végzi el</a:t>
            </a:r>
          </a:p>
          <a:p>
            <a:pPr lvl="1"/>
            <a:r>
              <a:rPr lang="hu-HU" dirty="0"/>
              <a:t>téglalap alakú poligont készít a raszter befoglaló dobozából – </a:t>
            </a:r>
            <a:r>
              <a:rPr lang="hu-HU" dirty="0" err="1"/>
              <a:t>Raster</a:t>
            </a:r>
            <a:r>
              <a:rPr lang="hu-HU" dirty="0"/>
              <a:t> Domain</a:t>
            </a:r>
          </a:p>
          <a:p>
            <a:pPr lvl="1"/>
            <a:r>
              <a:rPr lang="hu-HU" dirty="0"/>
              <a:t>rajzol köré egy 5 km-es puffert – </a:t>
            </a:r>
            <a:r>
              <a:rPr lang="hu-HU" dirty="0" err="1"/>
              <a:t>Buffer</a:t>
            </a:r>
            <a:endParaRPr lang="hu-HU" dirty="0"/>
          </a:p>
          <a:p>
            <a:pPr lvl="1"/>
            <a:r>
              <a:rPr lang="hu-HU" dirty="0"/>
              <a:t>leválogatja a pufferbe teljesen beleeső patakokat –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Location</a:t>
            </a:r>
            <a:endParaRPr lang="hu-HU" dirty="0"/>
          </a:p>
          <a:p>
            <a:pPr lvl="1"/>
            <a:r>
              <a:rPr lang="hu-HU" dirty="0"/>
              <a:t>elmenti a leválogatott tavakat egy </a:t>
            </a:r>
            <a:r>
              <a:rPr lang="hu-HU" dirty="0" err="1"/>
              <a:t>shp-fájlba</a:t>
            </a:r>
            <a:r>
              <a:rPr lang="hu-HU" dirty="0"/>
              <a:t> – </a:t>
            </a:r>
            <a:r>
              <a:rPr lang="hu-HU" dirty="0" err="1"/>
              <a:t>Copy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  <a:p>
            <a:r>
              <a:rPr lang="hu-HU" dirty="0"/>
              <a:t>a köztes adatfájlok közül legalább az egyik ideiglenes legyen</a:t>
            </a:r>
            <a:br>
              <a:rPr lang="hu-HU" dirty="0"/>
            </a:br>
            <a:r>
              <a:rPr lang="hu-HU" dirty="0"/>
              <a:t>(memóriába íródjon)</a:t>
            </a:r>
          </a:p>
          <a:p>
            <a:r>
              <a:rPr lang="hu-HU" dirty="0"/>
              <a:t>a kimeneti </a:t>
            </a:r>
            <a:r>
              <a:rPr lang="hu-HU" dirty="0" err="1"/>
              <a:t>shp-fájlt</a:t>
            </a:r>
            <a:r>
              <a:rPr lang="hu-HU" dirty="0"/>
              <a:t> add a tartalomjegyzékhez</a:t>
            </a:r>
          </a:p>
          <a:p>
            <a:r>
              <a:rPr lang="hu-HU" dirty="0"/>
              <a:t>lásd el a modell egyes lépéseit informatív feliratokkal</a:t>
            </a:r>
          </a:p>
          <a:p>
            <a:r>
              <a:rPr lang="hu-HU" dirty="0"/>
              <a:t>tedd a modellt átláthatóvá, rendezetté</a:t>
            </a:r>
          </a:p>
          <a:p>
            <a:r>
              <a:rPr lang="hu-HU" dirty="0"/>
              <a:t>mentsd a modellt egy saját eszköztárba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76" y="143692"/>
            <a:ext cx="5692991" cy="1223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480" y="3581400"/>
            <a:ext cx="4014787" cy="3160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9881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célja</a:t>
            </a:r>
          </a:p>
          <a:p>
            <a:pPr lvl="1"/>
            <a:r>
              <a:rPr lang="hu-HU" dirty="0"/>
              <a:t>kevesebb gépelés/kattintás</a:t>
            </a:r>
          </a:p>
          <a:p>
            <a:pPr lvl="1"/>
            <a:r>
              <a:rPr lang="hu-HU" dirty="0"/>
              <a:t>kevesebb hibalehetőség</a:t>
            </a:r>
          </a:p>
          <a:p>
            <a:r>
              <a:rPr lang="hu-HU" dirty="0"/>
              <a:t>legegyszerűbb módja</a:t>
            </a:r>
          </a:p>
          <a:p>
            <a:pPr lvl="1"/>
            <a:r>
              <a:rPr lang="hu-HU" dirty="0" err="1"/>
              <a:t>Results</a:t>
            </a:r>
            <a:r>
              <a:rPr lang="hu-HU" dirty="0"/>
              <a:t> ablakban megkeresni az újrafuttatandó eszközt</a:t>
            </a:r>
          </a:p>
          <a:p>
            <a:pPr lvl="1"/>
            <a:r>
              <a:rPr lang="hu-HU" dirty="0"/>
              <a:t>dupla klikk vagy jobb klikk &gt; Open</a:t>
            </a:r>
          </a:p>
          <a:p>
            <a:pPr lvl="1"/>
            <a:r>
              <a:rPr lang="hu-HU" dirty="0"/>
              <a:t>módosíthatjuk a paramétereket</a:t>
            </a:r>
          </a:p>
          <a:p>
            <a:r>
              <a:rPr lang="hu-HU" dirty="0"/>
              <a:t>Python-kódrészlet kinyerése</a:t>
            </a:r>
          </a:p>
          <a:p>
            <a:pPr lvl="1"/>
            <a:r>
              <a:rPr lang="hu-HU" dirty="0"/>
              <a:t>jobb klikk &gt; </a:t>
            </a:r>
            <a:r>
              <a:rPr lang="hu-HU" dirty="0" err="1"/>
              <a:t>Copy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Python </a:t>
            </a:r>
            <a:r>
              <a:rPr lang="hu-HU" dirty="0" err="1"/>
              <a:t>Snippet</a:t>
            </a:r>
            <a:endParaRPr lang="hu-HU" dirty="0"/>
          </a:p>
          <a:p>
            <a:pPr lvl="1"/>
            <a:r>
              <a:rPr lang="hu-HU" dirty="0" err="1"/>
              <a:t>Geoprocessing</a:t>
            </a:r>
            <a:r>
              <a:rPr lang="hu-HU" dirty="0"/>
              <a:t> &gt; Python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tavak, puffer, 500 m</a:t>
            </a:r>
          </a:p>
          <a:p>
            <a:r>
              <a:rPr lang="hu-HU" dirty="0"/>
              <a:t>majd középtájakkal ugyanez</a:t>
            </a:r>
          </a:p>
          <a:p>
            <a:r>
              <a:rPr lang="hu-HU" dirty="0"/>
              <a:t>Python-kód kinyerése</a:t>
            </a:r>
          </a:p>
          <a:p>
            <a:r>
              <a:rPr lang="hu-HU" dirty="0"/>
              <a:t>meghívása Python-ablakban (kimeneti fájl felülírása/átnevezése)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943" y="1754919"/>
            <a:ext cx="3173252" cy="1372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7943" y="3326764"/>
            <a:ext cx="3173252" cy="2793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5C05F90-7CC6-8F74-6E99-128A5759D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37" y="3326764"/>
            <a:ext cx="7587548" cy="2793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77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ArcToolbox</a:t>
            </a:r>
            <a:r>
              <a:rPr lang="hu-HU" dirty="0"/>
              <a:t> megfelelő eszközével (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</a:t>
            </a:r>
            <a:r>
              <a:rPr lang="hu-HU" dirty="0"/>
              <a:t>) jelöld ki </a:t>
            </a:r>
            <a:r>
              <a:rPr lang="hu-HU" dirty="0" err="1"/>
              <a:t>attribútumadatok</a:t>
            </a:r>
            <a:r>
              <a:rPr lang="hu-HU" dirty="0"/>
              <a:t> alapján azt a tavat, amelynek az </a:t>
            </a:r>
            <a:r>
              <a:rPr lang="hu-HU" dirty="0" err="1"/>
              <a:t>FID-ja</a:t>
            </a:r>
            <a:r>
              <a:rPr lang="hu-HU" dirty="0"/>
              <a:t> 1</a:t>
            </a:r>
          </a:p>
          <a:p>
            <a:pPr lvl="1"/>
            <a:r>
              <a:rPr lang="hu-HU" dirty="0"/>
              <a:t>ne a </a:t>
            </a:r>
            <a:r>
              <a:rPr lang="hu-HU" dirty="0" err="1"/>
              <a:t>Selection</a:t>
            </a:r>
            <a:r>
              <a:rPr lang="hu-HU" dirty="0"/>
              <a:t> menü hasonló funkciójú menüelemét használd!</a:t>
            </a:r>
          </a:p>
          <a:p>
            <a:r>
              <a:rPr lang="hu-HU" dirty="0"/>
              <a:t>másold a lefuttatott eszközt Python-kódrészletként</a:t>
            </a:r>
          </a:p>
          <a:p>
            <a:r>
              <a:rPr lang="hu-HU" dirty="0"/>
              <a:t>nyisd meg a Python-ablakot</a:t>
            </a:r>
          </a:p>
          <a:p>
            <a:r>
              <a:rPr lang="hu-HU" dirty="0"/>
              <a:t>szúrd be a kódrészletet, cseréld le a tavakat a "</a:t>
            </a:r>
            <a:r>
              <a:rPr lang="hu-HU" dirty="0" err="1"/>
              <a:t>kozeptajak</a:t>
            </a:r>
            <a:r>
              <a:rPr lang="hu-HU" dirty="0"/>
              <a:t>" nevű adatsorra, majd futtasd a </a:t>
            </a:r>
            <a:r>
              <a:rPr lang="hu-HU" dirty="0" err="1"/>
              <a:t>szkriptet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Python-ablakban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50" y="4381499"/>
            <a:ext cx="4895850" cy="1676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4381499"/>
            <a:ext cx="4082795" cy="1676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490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45790" cy="4754563"/>
          </a:xfrm>
        </p:spPr>
        <p:txBody>
          <a:bodyPr/>
          <a:lstStyle/>
          <a:p>
            <a:r>
              <a:rPr lang="hu-HU" dirty="0"/>
              <a:t>egy eszközt kell sokszor (különböző bemenetekkel/paraméterekkel) futtatni</a:t>
            </a:r>
          </a:p>
          <a:p>
            <a:pPr lvl="1"/>
            <a:r>
              <a:rPr lang="hu-HU" dirty="0"/>
              <a:t>kötegelt indítás</a:t>
            </a:r>
          </a:p>
          <a:p>
            <a:pPr lvl="1"/>
            <a:r>
              <a:rPr lang="hu-HU" dirty="0" err="1"/>
              <a:t>szkriptírás</a:t>
            </a:r>
            <a:endParaRPr lang="hu-HU" dirty="0"/>
          </a:p>
          <a:p>
            <a:r>
              <a:rPr lang="hu-HU" dirty="0"/>
              <a:t>sok eszközt kell egymás után futtatni</a:t>
            </a:r>
          </a:p>
          <a:p>
            <a:pPr lvl="1"/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  <a:p>
            <a:pPr lvl="1"/>
            <a:r>
              <a:rPr lang="hu-HU" dirty="0" err="1"/>
              <a:t>szkriptírás</a:t>
            </a:r>
            <a:endParaRPr lang="hu-HU" dirty="0"/>
          </a:p>
          <a:p>
            <a:r>
              <a:rPr lang="hu-HU" dirty="0"/>
              <a:t>sok eszközt kell sokszor futtatni</a:t>
            </a:r>
          </a:p>
          <a:p>
            <a:pPr lvl="1"/>
            <a:r>
              <a:rPr lang="hu-HU" dirty="0"/>
              <a:t>Modell </a:t>
            </a:r>
            <a:r>
              <a:rPr lang="hu-HU" dirty="0" err="1"/>
              <a:t>Builderrel</a:t>
            </a:r>
            <a:r>
              <a:rPr lang="hu-HU" dirty="0"/>
              <a:t> létrehozott modelleszköz kötegelt futtatása</a:t>
            </a:r>
          </a:p>
          <a:p>
            <a:pPr lvl="1"/>
            <a:r>
              <a:rPr lang="hu-HU" dirty="0" err="1"/>
              <a:t>szkriptírás</a:t>
            </a:r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szkriptírás</a:t>
            </a:r>
            <a:r>
              <a:rPr lang="hu-HU" dirty="0"/>
              <a:t> mindig jó</a:t>
            </a:r>
          </a:p>
          <a:p>
            <a:pPr lvl="1"/>
            <a:r>
              <a:rPr lang="hu-HU" dirty="0"/>
              <a:t>de programozási képességet igényel (a másik kettő nem!)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90" y="2903921"/>
            <a:ext cx="3174660" cy="3261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képernyőkép, diagram, Operációs rend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0A4AF10-46C9-4C2A-EE2D-324C8FD5E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3990" y="171913"/>
            <a:ext cx="3174660" cy="2594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53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D0EFFF-71AD-33A3-81DC-D10148A7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F81595-E4A9-1CF9-BF2C-07056B549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E48BC4-710D-1C10-331F-7E9A7261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1759</Words>
  <Application>Microsoft Office PowerPoint</Application>
  <PresentationFormat>Szélesvásznú</PresentationFormat>
  <Paragraphs>402</Paragraphs>
  <Slides>45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Wingdings</vt:lpstr>
      <vt:lpstr>Office-téma</vt:lpstr>
      <vt:lpstr>Műveletek ismétlése. Model Builder 1. – modell készítése</vt:lpstr>
      <vt:lpstr>Tartalom</vt:lpstr>
      <vt:lpstr>Tartalom</vt:lpstr>
      <vt:lpstr>Műveletek ismétlése</vt:lpstr>
      <vt:lpstr>Műveletek ismétlése</vt:lpstr>
      <vt:lpstr>Műveletek ismétlése – DEMO</vt:lpstr>
      <vt:lpstr>1. feladat</vt:lpstr>
      <vt:lpstr>Műveletek ismétlése</vt:lpstr>
      <vt:lpstr>Kötegelt indítás</vt:lpstr>
      <vt:lpstr>Kötegelt indítás</vt:lpstr>
      <vt:lpstr>Kötegelt indítás</vt:lpstr>
      <vt:lpstr>Kötegelt indítás</vt:lpstr>
      <vt:lpstr>Kötegelt indítás</vt:lpstr>
      <vt:lpstr>Kötegelt indítás</vt:lpstr>
      <vt:lpstr>Kötegelt indítás</vt:lpstr>
      <vt:lpstr>Kötegelt indítás – DEMO</vt:lpstr>
      <vt:lpstr>2. feladat</vt:lpstr>
      <vt:lpstr>Model Builder</vt:lpstr>
      <vt:lpstr>Model Builder célja</vt:lpstr>
      <vt:lpstr>Model Builder felülete</vt:lpstr>
      <vt:lpstr>Model Builder működése</vt:lpstr>
      <vt:lpstr>Beállítási lehetőségek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Modellek elemei</vt:lpstr>
      <vt:lpstr>Modellek elemei</vt:lpstr>
      <vt:lpstr>Modellek elemei – feliratok és állapotok</vt:lpstr>
      <vt:lpstr>Modellek elemei – feliratok és állapotok</vt:lpstr>
      <vt:lpstr>Modellek készítése</vt:lpstr>
      <vt:lpstr>Modellek készítése</vt:lpstr>
      <vt:lpstr>Modellek készítése</vt:lpstr>
      <vt:lpstr>Modellek készítése – DEMO</vt:lpstr>
      <vt:lpstr>Modellek készítése – DEMO</vt:lpstr>
      <vt:lpstr>Modellek készítése – DEMO</vt:lpstr>
      <vt:lpstr>Modellek készítése – DEMO</vt:lpstr>
      <vt:lpstr>3. feladat</vt:lpstr>
      <vt:lpstr>Modellek készítése – ideiglenes fájlok</vt:lpstr>
      <vt:lpstr>Modellek készítése – DEMO</vt:lpstr>
      <vt:lpstr>Modellek készítése – DEMO</vt:lpstr>
      <vt:lpstr>4. feladat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265</cp:revision>
  <dcterms:created xsi:type="dcterms:W3CDTF">2021-09-14T06:27:21Z</dcterms:created>
  <dcterms:modified xsi:type="dcterms:W3CDTF">2026-05-05T11:57:22Z</dcterms:modified>
</cp:coreProperties>
</file>